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334" r:id="rId4"/>
    <p:sldId id="291" r:id="rId5"/>
    <p:sldId id="336" r:id="rId6"/>
    <p:sldId id="335" r:id="rId7"/>
    <p:sldId id="317" r:id="rId8"/>
    <p:sldId id="318" r:id="rId9"/>
    <p:sldId id="346" r:id="rId10"/>
    <p:sldId id="293" r:id="rId11"/>
    <p:sldId id="447" r:id="rId12"/>
    <p:sldId id="448" r:id="rId13"/>
    <p:sldId id="380" r:id="rId14"/>
    <p:sldId id="381" r:id="rId15"/>
    <p:sldId id="390" r:id="rId16"/>
    <p:sldId id="391" r:id="rId17"/>
    <p:sldId id="398" r:id="rId18"/>
    <p:sldId id="399" r:id="rId19"/>
    <p:sldId id="438" r:id="rId20"/>
    <p:sldId id="417" r:id="rId21"/>
    <p:sldId id="418" r:id="rId22"/>
    <p:sldId id="420" r:id="rId23"/>
    <p:sldId id="421" r:id="rId24"/>
    <p:sldId id="442" r:id="rId25"/>
    <p:sldId id="42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64A"/>
    <a:srgbClr val="FFFFCC"/>
    <a:srgbClr val="7A8B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3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7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8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3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3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4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8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2">
              <a:lumMod val="90000"/>
            </a:schemeClr>
          </a:fgClr>
          <a:bgClr>
            <a:srgbClr val="B3B64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BD276-B8C6-40E6-A2F4-B85D4822CBAE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C1EEE-8ED0-4277-AC8A-3998DF553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1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038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2057400"/>
          </a:xfrm>
        </p:spPr>
        <p:txBody>
          <a:bodyPr>
            <a:normAutofit fontScale="62500" lnSpcReduction="20000"/>
          </a:bodyPr>
          <a:lstStyle/>
          <a:p>
            <a:r>
              <a:rPr lang="lt-LT" sz="4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PSICHIKOS LIGŲ ATKRYČIO PREVENCIJA IR PSICHOSOCIALINĖ</a:t>
            </a:r>
          </a:p>
          <a:p>
            <a:r>
              <a:rPr lang="lt-LT" sz="4000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PAGALBA NEĮGALIESIEMS IR JŲ ŠEIMOS NARIAMS</a:t>
            </a:r>
          </a:p>
          <a:p>
            <a:r>
              <a:rPr lang="lt-LT" b="1" i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Ramunė Mazaliauskienė</a:t>
            </a:r>
          </a:p>
          <a:p>
            <a:r>
              <a:rPr lang="lt-LT" b="1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2023-12-08</a:t>
            </a:r>
            <a:endParaRPr lang="en-US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9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105EE7AE-147B-1EB8-CDB6-18F61A3B92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214313"/>
            <a:ext cx="8424862" cy="911225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lt-LT" altLang="en-US" sz="32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Psichosocialinės reabilitacijos komanda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7E9D1E18-611E-77B8-39D7-B5B568F199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88" y="1268413"/>
            <a:ext cx="8497887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Slaugytojos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Socialiniai darbuotojai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Gydytojai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Psichologai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Užimtumo ir meno instruktoriai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Fizioterapeutai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Darbo specialistai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 err="1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Ergoterapeutai</a:t>
            </a: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Mokytojai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Užsienyje (Skandinavijos šalys, Nyderlandai, JAV) dažnai naudojami „patirties“ specialistai, t.y. asmenys, kurie patys praeityje patyrė psichikos sutrikimus.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Pagrindinės šeimos psichoterapijos prielaidos (1/2)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Žmonės yra socialinės sąveikos produktai, todėl stengiantis jiems padėti privalu atsižvelgti į jų šeimos ryšius.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Individo simptominis ar probleminis elgesys kyla santykių kontekste.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Individo simptomus išoriškai palaiko aktualios šeimos sistemos tarpusavio sąveikos.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lt-LT" sz="2400" dirty="0"/>
          </a:p>
          <a:p>
            <a:pPr marL="514350" indent="-514350">
              <a:buFont typeface="+mj-lt"/>
              <a:buAutoNum type="arabicPeriod"/>
            </a:pPr>
            <a:endParaRPr lang="lt-LT" sz="2400" dirty="0"/>
          </a:p>
          <a:p>
            <a:pPr marL="514350" indent="-514350">
              <a:buFont typeface="+mj-lt"/>
              <a:buAutoNum type="arabicPeriod"/>
            </a:pPr>
            <a:endParaRPr lang="lt-LT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0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Pagrindinės šeimos psichoterapijos prielaidos (2/2)</a:t>
            </a:r>
            <a:b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terapijos tikslai – pakeisti netinkamus arba disfunkcinius šeimos sąveikos modelius ir/ar padėti klientams susikurti alternatyvų požiūrį į save, kuris apimtų naujas ateities galimybes ir pasirinkimus.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6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Kas yra šeimos psichoterapija? 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t-LT" sz="2400" dirty="0"/>
          </a:p>
          <a:p>
            <a:pPr marL="0" indent="0" algn="ctr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Tai ir teorija, ir psichoterapijos metodas.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Klinikinės problemos sprendžiamos šeimos tarpusavio sąveikų modelių kontekste.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Naudojamos tokios intervencijos formos, kurių dėka šeimos nariams suteikiama pagalba atpažinti ir pakeisti probleminius, netinkamus, pasikartojančius santykių modelius bei save žlugdančių ir save ribojančių įsitikinimų sistemas.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Pagrindiniai skirtumai nuo į individą orientuotos terapijos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„Identifikuotas pacientas“ vertinamas kaip reiškėjas sutrikusio ar trikdančio elgesio, kurį palaiko tarpusavio sąveikos šeimoje arba net sąveikos tarp šeimos ir aplinkinės bendruomenės.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Psichoterapinio proceso rezultatas -  gerėja individų ir pačios šeimos funkcionavimas.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Pastarųjų metų tendencijos – ekologinė koncepcija, kuria atsižvelgiama į individą, šeimą ir aplinkinę kultūrinę bendruomenę.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8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psichoterapijos sąvokos (1/4)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Salvator Minuchin darbai.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Šeima – tai junginys kelių kartu egzistuojančių posistemių, kuriose grupių nariai atlieka tam tikras šeimos funkcijas ar procesus.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Posistemės  - tai organizuotos bendros sistemos sudedamosios dalys, jos gali būti apibrėžiamos pagal priklausymą kuriai nors kartai, lyčiai arba pagal atliekamą šeimos funkciją.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Kiekvienas šeimos narys priklauso kelioms posistemėms. </a:t>
            </a:r>
          </a:p>
        </p:txBody>
      </p:sp>
    </p:spTree>
    <p:extLst>
      <p:ext uri="{BB962C8B-B14F-4D97-AF65-F5344CB8AC3E}">
        <p14:creationId xmlns:p14="http://schemas.microsoft.com/office/powerpoint/2010/main" val="21035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psichoterapijos sąvokos (2/4)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Pagrindinės posistemės: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Sutuoktinių;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Tėvų;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Brolių – seserų. </a:t>
            </a:r>
          </a:p>
          <a:p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Bet kokia disfunkcija sutuoktinių posistemėje atsiliepia visai sistemai: gali atsirasti vaikai kaip „atpirkimo ožiai“, jie gali būti įtraukiami į sąjungas – koalicijas (pvz. vieno sutuoktinio prieš kitą).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9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psichoterapijos sąvokos (3/4)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Sutuoktinių posistemės vaidmuo: saugumas, įsipareigojimai, teigiamas santuokinio ryšio pavyzdys.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Tėvų posistemė: globa, rūpinimasis, vadovavimas, ribos, drausmė.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Brolių – seserų posistemė: derėjimasis, varžybos, prisirišimas prie kitų.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8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psichoterapijos sąvokos (4/4)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Ribos – tai nematomos linijos, skiriančios sistemą, posistemę ar individą nuo išorinės aplinkos.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Saugo sistemos vientisumą.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Disfunkcinės ribos: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Itin nelanksčios (perdėtai ribojančios bet kokį kontaktą tarp skirtingų individų grupių).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Difuziškos</a:t>
            </a: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(neaiškios, kai vaidmenys tampa nepastovūs ir individai pernelyg gyvena vieni kitų gyvenimuose).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Ribos su aplinka apibrėžia sistemos atvirumą ar uždarumą. </a:t>
            </a:r>
          </a:p>
        </p:txBody>
      </p:sp>
    </p:spTree>
    <p:extLst>
      <p:ext uri="{BB962C8B-B14F-4D97-AF65-F5344CB8AC3E}">
        <p14:creationId xmlns:p14="http://schemas.microsoft.com/office/powerpoint/2010/main" val="33184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Šeimai būdingi procesai</a:t>
            </a:r>
            <a:b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400" dirty="0"/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taisyklės.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naratyvai ir prielaidos.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Tariamasis savitarpiškumas ir tariamasis priešiškumas.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Mistifikacija.</a:t>
            </a:r>
          </a:p>
          <a:p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Atpirkimo ožio vaidmuo.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3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D930D968-56D1-7263-7E3A-B027F4A4B9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0825" y="214313"/>
            <a:ext cx="8424863" cy="911225"/>
          </a:xfrm>
        </p:spPr>
        <p:txBody>
          <a:bodyPr anchor="t"/>
          <a:lstStyle/>
          <a:p>
            <a:pPr eaLnBrk="1" hangingPunct="1"/>
            <a:r>
              <a:rPr lang="lt-LT" altLang="en-US" sz="32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Psichosocialinė reabilitacija (PSR)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8AED8CFF-9327-696A-7A4D-D6C72296A4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8975" y="1196975"/>
            <a:ext cx="7699375" cy="5303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	PSR yra procesas, kuris suteikia galimybę psichikos sutrikimų ir negalių turintiems asmenims pasiekti optimalų nepriklausomo funkcionavimo visuomenėje lygį.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	Tai apima tiek paties individo gebėjimų gerinimą, tiek jį supančios aplinkos keitimą tam, kad sukurtų kiek įmanoma kokybiškesnį gyvenimą psichikos sutrikimų turintiems asmenims (PSO, 1996).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lt-LT" altLang="en-US">
              <a:ea typeface="ＭＳ Ｐゴシック" panose="020B0600070205080204" pitchFamily="34" charset="-128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taisyklės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Šeima – tai taisyklėmis valdoma sistema, kurios narių sąveika paklūsta organizuotiems, nustatytiems modeliams. Apibrėžia, kas leidžiama ir neleidžiama, ko galima tikėtis vienokiose ar kitokiose aplinkybėse.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Garsiai nesakomos, bet visi jas žino.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Reguliuoja ir stabilizuoja šeimos sistemą.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4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naratyvai ir prielaidos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sukurtos paradigmos apie pasaulį (patvarios prielaidos, kuriomis vadovaujasi šeimos nariai).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Pasakojimas, kurį šeima formuoja apie save ir kuris remiasi bendra istorija ir yra perduodamas iš kartos į kartą, stipriai veikia kasdieninį šeimos funkcionavimą.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Tokios istorijos paaiškina, kaip ir kodėl šeimos gyvena. Kai kurios istorijos paaiškina dabartines nuostatas ir veiksmus.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Priklauso nuo asmeninio patyrimo, socialinės, istorinės, kultūrinės patirties.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Mistifikacija 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Aprašė R. D. </a:t>
            </a:r>
            <a:r>
              <a:rPr lang="lt-LT" sz="31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Laing</a:t>
            </a: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(1965), kuris nagrinėjo šeimos vaidmenį vaiko patologijos raidai. </a:t>
            </a:r>
          </a:p>
          <a:p>
            <a:pPr marL="0" indent="0">
              <a:buNone/>
            </a:pPr>
            <a:endParaRPr lang="lt-LT" sz="3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Tai tėvų pastangos iškreipti vaiko patyrimą, neigiant tai, kas, vaiko manymu, vyksta. </a:t>
            </a:r>
          </a:p>
          <a:p>
            <a:pPr marL="0" indent="0">
              <a:buNone/>
            </a:pPr>
            <a:endParaRPr lang="lt-LT" sz="3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Vyksta šeimose, kurių nariai su konfliktais tvarkosi slėpdamos, dangstydamos tai, kas iš tiesų vyksta tarp šeimos narių. </a:t>
            </a:r>
          </a:p>
          <a:p>
            <a:pPr marL="0" indent="0">
              <a:buNone/>
            </a:pPr>
            <a:endParaRPr lang="lt-LT" sz="3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Tai neapsaugo nuo konflikto, tačiau užtemdo jo reikšmę. Dažnai tik dar labiau didina konfliktą.</a:t>
            </a:r>
          </a:p>
          <a:p>
            <a:pPr marL="0" indent="0">
              <a:buNone/>
            </a:pPr>
            <a:endParaRPr lang="lt-LT" sz="3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3100" dirty="0">
                <a:latin typeface="Segoe UI Light" panose="020B0502040204020203" pitchFamily="34" charset="0"/>
                <a:cs typeface="Segoe UI Light" panose="020B0502040204020203" pitchFamily="34" charset="0"/>
              </a:rPr>
              <a:t>Mistifikacija prieštarauja vieno žmogaus suvokimui, o kraštutiniais ir pasikartojančiais atvejais priverčia žmogų abejoti savo gebėjimu suvokti tikrovę.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6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„Atpirkimo ožys“ (1/2)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Asmuo, kurį šeima pasirinko būti atsakingu už viską, kas vyksta.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Jei tai konkretus vaikas, dėmesys nuo tėvų tarpusavio konflikto nukreipiamas į jį, nes nereikia gilintis į tėvų tarpusavio konfliktą, kas sukeltų dar didesnį pavojų sistemai.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Patogiai pasirinktas „atpirkimo ožys“ vėliau tampa „identifikuotu pacientu“. </a:t>
            </a:r>
          </a:p>
          <a:p>
            <a:pPr marL="0" indent="0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00059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„Atpirkimo ožys“ (2/2)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„Atpirkimo ožiu“ parenkamas šeimos narys aktyviai dalyvauja pasirinkimo procese. Jie ne tik priima vaidmenį, bet dažnai taip į jį įsijaučia, kad negali elgtis kitaip. </a:t>
            </a:r>
          </a:p>
          <a:p>
            <a:pPr marL="0" indent="0">
              <a:buNone/>
            </a:pPr>
            <a:endParaRPr lang="lt-LT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Kad nutraukti tokį vaidmenį, reikia pakeisti šeimos tarpusavio santykių modelį. 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3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Psichoterapijos procesas susideda iš:</a:t>
            </a:r>
            <a:endParaRPr lang="en-US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Pradinis kontaktas.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Pirmasis susitikimas.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įtraukimas. 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Šeimos funkcionavimo įvertinimas. 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Anamnezės rinkimas.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Pokyčių skatinimas.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4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C3E03D08-91FB-82A9-6E63-82DA69B3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en-US" sz="3200">
                <a:latin typeface="Segoe UI" panose="020B0502040204020203" pitchFamily="34" charset="0"/>
                <a:cs typeface="Segoe UI" panose="020B0502040204020203" pitchFamily="34" charset="0"/>
              </a:rPr>
              <a:t>Istorinis kontekstas</a:t>
            </a:r>
            <a:endParaRPr lang="en-US" alt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E2F8FCE3-6D9B-331E-0CEA-E5B73E1A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„...suteikiant jiems kitokią – scenos ir oro aplinką ir padedant gauti tinkamą darbą...“ (Hawkins, 1871).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„Darbo terapija“.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Psichoanalizės raida ir jos įtaka geresniam psichikos sutrikimų turinčių asmenų poreikių supratimui.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Fontano namai (angl. Fountain house) ir Horizonto namai (angl. Horizon house) JAV.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Deinstucionalizacija. </a:t>
            </a:r>
            <a:endParaRPr lang="en-US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A9E8F0FC-CE25-3957-13F6-967C1AE2CCC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213" y="214313"/>
            <a:ext cx="7704137" cy="766762"/>
          </a:xfrm>
        </p:spPr>
        <p:txBody>
          <a:bodyPr anchor="t"/>
          <a:lstStyle/>
          <a:p>
            <a:pPr eaLnBrk="1" hangingPunct="1"/>
            <a:r>
              <a:rPr lang="lt-LT" altLang="en-US" sz="32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Psichosocialinės reabilitacijos (PSR) tikslai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14BABB43-C9D4-EE16-12FE-94A2EF4D9E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1850" y="1196975"/>
            <a:ext cx="75565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Bendrasis PSR tikslas – pagelbėti ilgalaikę psichikos negalią kenčiantiems žmonėms gerinti jų funkcines galimybes, padėti jiems sėkmingai prisitaikyti ir jausti pasitenkinimą aplinkoje (gyvenamojoje, darbo, mokymosi, socialinėje), esant kuo mažesnei specialistų priežiūrai.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PSR siekiama mažinti stigmą bei diskriminaciją, gerinti individo socialinius gebėjimus, siekti psichiškai neįgaliųjų optimalios gyvenimo kokybės, ugdyti savarankiškumą ir integruoti juos į visuomenę, kurti ilgalaikę socialinės paramos sistemą.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DBC63E87-E74B-5129-28C8-D0E3A961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en-US" sz="3200">
                <a:latin typeface="Segoe UI" panose="020B0502040204020203" pitchFamily="34" charset="0"/>
                <a:cs typeface="Segoe UI" panose="020B0502040204020203" pitchFamily="34" charset="0"/>
              </a:rPr>
              <a:t>Psichosocialinės reabilitacijos tikslinės grupės</a:t>
            </a:r>
            <a:endParaRPr lang="en-US" alt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1574EE92-DF16-8B5A-1DCF-8873CD7EE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600200"/>
            <a:ext cx="8856662" cy="49974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Plačiąja prasme – visos grupės, patiriančios atskirtį ar diskriminaciją.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Siaurąja prasme – proto ar psichikos negalią turintys asmenys.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Proto negalios asmenys -  tai raidos sutrikimų turintys vaikai ar suaugusieji, kuriems susiformuoja intelekto deficitas, lydimas adaptacijos ir elgesio sutrikimų.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Asmenys turintys psichikos negalią – asmenys sergantys sunkiomis psichikos ligomis (angl. severe mental illness). </a:t>
            </a:r>
            <a:endParaRPr lang="en-US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A59C6AAE-75A2-C1F0-9724-0B4001672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785225" cy="1143000"/>
          </a:xfrm>
        </p:spPr>
        <p:txBody>
          <a:bodyPr/>
          <a:lstStyle/>
          <a:p>
            <a:r>
              <a:rPr lang="lt-LT" altLang="en-US" sz="3200">
                <a:latin typeface="Segoe UI" panose="020B0502040204020203" pitchFamily="34" charset="0"/>
                <a:cs typeface="Segoe UI" panose="020B0502040204020203" pitchFamily="34" charset="0"/>
              </a:rPr>
              <a:t>Psichosocialinės reabilitacijos tikslų skirtingumai skirtingose šalyse</a:t>
            </a:r>
            <a:endParaRPr lang="en-US" alt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F5958-9277-027D-445F-ADC5F2946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412875"/>
            <a:ext cx="8928100" cy="5184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Amerikietiškoji tradicija (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atst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William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Anthony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 ir kt.) akcentuoja įgūdžių lavinimą, kad individas galėtų optimaliai funkcionuoti normalioje aplinkoje, - tiek, kiek tai yra įmanoma.</a:t>
            </a:r>
          </a:p>
          <a:p>
            <a:pPr marL="0" indent="0">
              <a:buFont typeface="Arial" charset="0"/>
              <a:buNone/>
              <a:defRPr/>
            </a:pPr>
            <a:endParaRPr lang="lt-L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Britai akcentuoja aplinkos pritaikymą (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atst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. Douglas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Bennett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pPr marL="0" indent="0">
              <a:buFont typeface="Arial" charset="0"/>
              <a:buNone/>
              <a:defRPr/>
            </a:pPr>
            <a:endParaRPr lang="lt-LT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 Nyderlanduose (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atst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Jean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Pierre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t-LT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Wilken</a:t>
            </a: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):</a:t>
            </a:r>
          </a:p>
          <a:p>
            <a:pPr>
              <a:buFont typeface="Arial" charset="0"/>
              <a:buChar char="•"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Tai procesas, kuriame imamės veiksmų;</a:t>
            </a:r>
          </a:p>
          <a:p>
            <a:pPr>
              <a:buFont typeface="Arial" charset="0"/>
              <a:buChar char="•"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Padedame asmenims su psichosocialine negalia;</a:t>
            </a:r>
          </a:p>
          <a:p>
            <a:pPr>
              <a:buFont typeface="Arial" charset="0"/>
              <a:buChar char="•"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Geriname jų gyvenimo kokybę ir savarankiškumą;</a:t>
            </a:r>
          </a:p>
          <a:p>
            <a:pPr>
              <a:buFont typeface="Arial" charset="0"/>
              <a:buChar char="•"/>
              <a:defRPr/>
            </a:pPr>
            <a:r>
              <a:rPr lang="lt-LT" sz="2400" dirty="0">
                <a:latin typeface="Segoe UI" panose="020B0502040204020203" pitchFamily="34" charset="0"/>
                <a:cs typeface="Segoe UI" panose="020B0502040204020203" pitchFamily="34" charset="0"/>
              </a:rPr>
              <a:t>Kad jie galėtų funkcionuoti įvairioje laisvai pasirinktoje aplinkoje ir būtų patenkinti tiek asmeniškai, tiek socialiai. 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FF2E5D2-6455-C075-B06F-70F5F0BBF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" y="260350"/>
            <a:ext cx="8856663" cy="11525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lt-LT" altLang="en-US" sz="3200" dirty="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</a:br>
            <a:r>
              <a:rPr lang="lt-LT" altLang="en-US" sz="3200" dirty="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Psichosocialinės reabilitacijos (PSR) principai </a:t>
            </a:r>
            <a:br>
              <a:rPr lang="lt-LT" altLang="en-US" dirty="0">
                <a:ea typeface="ＭＳ Ｐゴシック" panose="020B0600070205080204" pitchFamily="34" charset="-128"/>
                <a:cs typeface="Segoe UI" panose="020B0502040204020203" pitchFamily="34" charset="0"/>
              </a:rPr>
            </a:br>
            <a:endParaRPr lang="lt-LT" altLang="en-US" dirty="0">
              <a:ea typeface="ＭＳ Ｐゴシック" panose="020B0600070205080204" pitchFamily="34" charset="-128"/>
              <a:cs typeface="Segoe UI" panose="020B0502040204020203" pitchFamily="34" charset="0"/>
            </a:endParaRP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CF5AE225-1244-9E5F-52F3-B09BC34C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4537075"/>
          </a:xfrm>
        </p:spPr>
        <p:txBody>
          <a:bodyPr/>
          <a:lstStyle/>
          <a:p>
            <a:pPr eaLnBrk="1" hangingPunct="1"/>
            <a:endParaRPr lang="lt-LT" altLang="en-US" sz="2400">
              <a:latin typeface="Segoe UI" panose="020B0502040204020203" pitchFamily="34" charset="0"/>
              <a:ea typeface="ＭＳ Ｐゴシック" panose="020B0600070205080204" pitchFamily="34" charset="-128"/>
              <a:cs typeface="Segoe UI" panose="020B0502040204020203" pitchFamily="34" charset="0"/>
            </a:endParaRPr>
          </a:p>
          <a:p>
            <a:pPr eaLnBrk="1" hangingPunct="1"/>
            <a:endParaRPr lang="lt-LT" altLang="en-US" sz="2400">
              <a:latin typeface="Segoe UI" panose="020B0502040204020203" pitchFamily="34" charset="0"/>
              <a:ea typeface="ＭＳ Ｐゴシック" panose="020B0600070205080204" pitchFamily="34" charset="-128"/>
              <a:cs typeface="Segoe UI" panose="020B0502040204020203" pitchFamily="34" charset="0"/>
            </a:endParaRPr>
          </a:p>
          <a:p>
            <a:pPr eaLnBrk="1" hangingPunct="1"/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Pageidautina, kad pacientai aktyviai dalyvautų reabilitacijos procese.</a:t>
            </a:r>
          </a:p>
          <a:p>
            <a:pPr eaLnBrk="1" hangingPunct="1"/>
            <a:endParaRPr lang="lt-LT" altLang="en-US" sz="2400">
              <a:latin typeface="Segoe UI" panose="020B0502040204020203" pitchFamily="34" charset="0"/>
              <a:ea typeface="ＭＳ Ｐゴシック" panose="020B0600070205080204" pitchFamily="34" charset="-128"/>
              <a:cs typeface="Segoe UI" panose="020B0502040204020203" pitchFamily="34" charset="0"/>
            </a:endParaRPr>
          </a:p>
          <a:p>
            <a:pPr eaLnBrk="1" hangingPunct="1"/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Du svarbiausi PSR metodai yra kliento įgūdžių ugdymas ir aplinkos paramos kūrimas.</a:t>
            </a:r>
          </a:p>
          <a:p>
            <a:pPr eaLnBrk="1" hangingPunct="1"/>
            <a:endParaRPr lang="lt-LT" altLang="en-US" sz="2400">
              <a:latin typeface="Segoe UI" panose="020B0502040204020203" pitchFamily="34" charset="0"/>
              <a:ea typeface="ＭＳ Ｐゴシック" panose="020B0600070205080204" pitchFamily="34" charset="-128"/>
              <a:cs typeface="Segoe UI" panose="020B0502040204020203" pitchFamily="34" charset="0"/>
            </a:endParaRPr>
          </a:p>
          <a:p>
            <a:pPr eaLnBrk="1" hangingPunct="1"/>
            <a:r>
              <a:rPr lang="lt-LT" altLang="en-US" sz="24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Ilgalaikis gydymas vaistais dažnai yra reikalingas, tačiau retai pakankamas reabilitacijos komponentas.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659420FB-C8FC-AB76-2E05-E5BEE591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lt-LT" altLang="en-US">
                <a:ea typeface="ＭＳ Ｐゴシック" panose="020B0600070205080204" pitchFamily="34" charset="-128"/>
              </a:rPr>
            </a:br>
            <a:r>
              <a:rPr lang="lt-LT" altLang="en-US" sz="3200">
                <a:latin typeface="Segoe UI" panose="020B0502040204020203" pitchFamily="34" charset="0"/>
                <a:ea typeface="ＭＳ Ｐゴシック" panose="020B0600070205080204" pitchFamily="34" charset="-128"/>
                <a:cs typeface="Segoe UI" panose="020B0502040204020203" pitchFamily="34" charset="0"/>
              </a:rPr>
              <a:t>Psichosocialinės reabilitacijos  procesas</a:t>
            </a:r>
            <a:br>
              <a:rPr lang="lt-LT" altLang="en-US">
                <a:ea typeface="ＭＳ Ｐゴシック" panose="020B0600070205080204" pitchFamily="34" charset="-128"/>
              </a:rPr>
            </a:br>
            <a:endParaRPr lang="lt-LT" altLang="en-US">
              <a:ea typeface="ＭＳ Ｐゴシック" panose="020B0600070205080204" pitchFamily="34" charset="-128"/>
            </a:endParaRP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2F2A9F94-05B6-7F57-21D9-C47F1CF10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413"/>
            <a:ext cx="8775700" cy="52705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lt-LT" altLang="en-US" sz="2400" u="sng" dirty="0">
                <a:solidFill>
                  <a:srgbClr val="C00000"/>
                </a:solidFill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Pasiruošimo reabilitacijai įvertinimas.</a:t>
            </a:r>
            <a:r>
              <a:rPr lang="lt-LT" altLang="en-US" sz="2400" dirty="0">
                <a:solidFill>
                  <a:srgbClr val="C00000"/>
                </a:solidFill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 </a:t>
            </a: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Pokalbių su pacientu metu įvertinama, ar psichikos ligą turintis asmuo turi poreikį kažką keisti savo gyvenime ir ar pasiruošęs iškelti reabilitacijos tikslą.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lt-LT" altLang="en-US" sz="2400" u="sng" dirty="0">
                <a:solidFill>
                  <a:srgbClr val="C00000"/>
                </a:solidFill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Diagnostika.</a:t>
            </a:r>
            <a:r>
              <a:rPr lang="lt-LT" altLang="en-US" sz="2400" dirty="0">
                <a:latin typeface="Segoe UI" panose="020B0502040204020203" pitchFamily="34" charset="0"/>
                <a:ea typeface="ＭＳ Ｐゴシック" pitchFamily="34" charset="-128"/>
                <a:cs typeface="Segoe UI" panose="020B0502040204020203" pitchFamily="34" charset="0"/>
              </a:rPr>
              <a:t> Įvertinami paciento asmens įgūdžiai ir aplinkos, kurioje pacientas norėtų gyventi, mokytis, bendrauti ar dirbti, parama.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lt-LT" altLang="en-US" sz="2400" u="sng" dirty="0">
                <a:solidFill>
                  <a:srgbClr val="C00000"/>
                </a:solidFill>
                <a:ea typeface="ＭＳ Ｐゴシック" pitchFamily="34" charset="-128"/>
              </a:rPr>
              <a:t>Planavimas.</a:t>
            </a:r>
            <a:r>
              <a:rPr lang="lt-LT" altLang="en-US" sz="2400" dirty="0">
                <a:ea typeface="ＭＳ Ｐゴシック" pitchFamily="34" charset="-128"/>
              </a:rPr>
              <a:t> Įvardijami trūkstami įgūdžiai ir ištekliai bei konkrečios psichosocialinės intervencijos, kaip tuos trūkumus pašalinti 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lt-LT" altLang="en-US" sz="2400" dirty="0">
              <a:ea typeface="ＭＳ Ｐゴシック" pitchFamily="34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lt-LT" altLang="en-US" sz="2400" u="sng" dirty="0">
                <a:solidFill>
                  <a:srgbClr val="C00000"/>
                </a:solidFill>
                <a:ea typeface="ＭＳ Ｐゴシック" pitchFamily="34" charset="-128"/>
              </a:rPr>
              <a:t>Intervencija. </a:t>
            </a:r>
            <a:r>
              <a:rPr lang="lt-LT" altLang="en-US" sz="2400" dirty="0">
                <a:ea typeface="ＭＳ Ｐゴシック" pitchFamily="34" charset="-128"/>
              </a:rPr>
              <a:t>Suteikiama žinių, reikalingų įgūdžiams formuotis, vėliau ugdomi įgūdžiai.</a:t>
            </a:r>
          </a:p>
          <a:p>
            <a:pPr marL="514350" indent="-514350" eaLnBrk="1" hangingPunct="1">
              <a:buFont typeface="Tahoma" pitchFamily="34" charset="0"/>
              <a:buAutoNum type="arabicPeriod"/>
              <a:defRPr/>
            </a:pPr>
            <a:endParaRPr lang="lt-LT" altLang="en-US" sz="2400" dirty="0">
              <a:latin typeface="Segoe UI" panose="020B0502040204020203" pitchFamily="34" charset="0"/>
              <a:ea typeface="ＭＳ Ｐゴシック" pitchFamily="34" charset="-128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4">
            <a:extLst>
              <a:ext uri="{FF2B5EF4-FFF2-40B4-BE49-F238E27FC236}">
                <a16:creationId xmlns:a16="http://schemas.microsoft.com/office/drawing/2014/main" id="{4D9F280B-92F1-68E3-2A3A-AC79A102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r>
              <a:rPr lang="lt-LT" altLang="en-US" sz="3200">
                <a:latin typeface="Segoe UI" panose="020B0502040204020203" pitchFamily="34" charset="0"/>
                <a:cs typeface="Segoe UI" panose="020B0502040204020203" pitchFamily="34" charset="0"/>
              </a:rPr>
              <a:t>Komandos vaidmuo psichosocialinės reabilitacijos procese</a:t>
            </a:r>
            <a:endParaRPr lang="en-US" alt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419" name="Content Placeholder 5">
            <a:extLst>
              <a:ext uri="{FF2B5EF4-FFF2-40B4-BE49-F238E27FC236}">
                <a16:creationId xmlns:a16="http://schemas.microsoft.com/office/drawing/2014/main" id="{C921B7EE-E141-FB8E-6C77-504F2FAE3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Komandos buvimas apibrėžtas įstatymu.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Dalyvauja skirtingų disciplinų specialistai.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Skirtingų specialistų dalyvavimas suteikia platesnį ir išsamesnį vaizdą apie paciento sunkumus ir galimą pagalbą.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lt-LT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lt-LT" altLang="en-US" sz="2400">
                <a:latin typeface="Segoe UI" panose="020B0502040204020203" pitchFamily="34" charset="0"/>
                <a:cs typeface="Segoe UI" panose="020B0502040204020203" pitchFamily="34" charset="0"/>
              </a:rPr>
              <a:t>Leidžia parinkti individualizuotas priemones.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1369</Words>
  <Application>Microsoft Office PowerPoint</Application>
  <PresentationFormat>Demonstracija ekrane (4:3)</PresentationFormat>
  <Paragraphs>193</Paragraphs>
  <Slides>25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25</vt:i4>
      </vt:variant>
    </vt:vector>
  </HeadingPairs>
  <TitlesOfParts>
    <vt:vector size="32" baseType="lpstr">
      <vt:lpstr>Arial</vt:lpstr>
      <vt:lpstr>Calibri</vt:lpstr>
      <vt:lpstr>Segoe UI</vt:lpstr>
      <vt:lpstr>Segoe UI Light</vt:lpstr>
      <vt:lpstr>Tahoma</vt:lpstr>
      <vt:lpstr>Wingdings</vt:lpstr>
      <vt:lpstr>Office Theme</vt:lpstr>
      <vt:lpstr>„PowerPoint“ pateiktis</vt:lpstr>
      <vt:lpstr>Psichosocialinė reabilitacija (PSR)</vt:lpstr>
      <vt:lpstr>Istorinis kontekstas</vt:lpstr>
      <vt:lpstr>Psichosocialinės reabilitacijos (PSR) tikslai</vt:lpstr>
      <vt:lpstr>Psichosocialinės reabilitacijos tikslinės grupės</vt:lpstr>
      <vt:lpstr>Psichosocialinės reabilitacijos tikslų skirtingumai skirtingose šalyse</vt:lpstr>
      <vt:lpstr> Psichosocialinės reabilitacijos (PSR) principai  </vt:lpstr>
      <vt:lpstr> Psichosocialinės reabilitacijos  procesas </vt:lpstr>
      <vt:lpstr>Komandos vaidmuo psichosocialinės reabilitacijos procese</vt:lpstr>
      <vt:lpstr>Psichosocialinės reabilitacijos komanda</vt:lpstr>
      <vt:lpstr>Pagrindinės šeimos psichoterapijos prielaidos (1/2)</vt:lpstr>
      <vt:lpstr>Pagrindinės šeimos psichoterapijos prielaidos (2/2) </vt:lpstr>
      <vt:lpstr>Kas yra šeimos psichoterapija? </vt:lpstr>
      <vt:lpstr>Pagrindiniai skirtumai nuo į individą orientuotos terapijos</vt:lpstr>
      <vt:lpstr>Šeimos psichoterapijos sąvokos (1/4)</vt:lpstr>
      <vt:lpstr>Šeimos psichoterapijos sąvokos (2/4)</vt:lpstr>
      <vt:lpstr>Šeimos psichoterapijos sąvokos (3/4)</vt:lpstr>
      <vt:lpstr>Šeimos psichoterapijos sąvokos (4/4)</vt:lpstr>
      <vt:lpstr>Šeimai būdingi procesai </vt:lpstr>
      <vt:lpstr>Šeimos taisyklės</vt:lpstr>
      <vt:lpstr>Šeimos naratyvai ir prielaidos</vt:lpstr>
      <vt:lpstr>Mistifikacija </vt:lpstr>
      <vt:lpstr>„Atpirkimo ožys“ (1/2)</vt:lpstr>
      <vt:lpstr>„Atpirkimo ožys“ (2/2)</vt:lpstr>
      <vt:lpstr>Psichoterapijos procesas susideda iš: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ŠEIMOS PSICHOTERAPIJA</dc:title>
  <dc:creator>Vartotojas</dc:creator>
  <cp:lastModifiedBy>Ramune Mazaliauskiene</cp:lastModifiedBy>
  <cp:revision>183</cp:revision>
  <dcterms:created xsi:type="dcterms:W3CDTF">2017-11-23T19:03:53Z</dcterms:created>
  <dcterms:modified xsi:type="dcterms:W3CDTF">2023-12-12T06:34:41Z</dcterms:modified>
</cp:coreProperties>
</file>